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72381B-D70A-4AEC-8192-EF81D012B9EB}">
  <a:tblStyle styleId="{8B72381B-D70A-4AEC-8192-EF81D012B9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-12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948ebe8c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948ebe8c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48d6ba2a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948d6ba2a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9c00e5d68aa1f7a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9c00e5d68aa1f7a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48d6ba2a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948d6ba2a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cea922c42cd874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cea922c42cd874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cea922c42cd874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cea922c42cd874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cea922c42cd874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cea922c42cd874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4a8748f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4a8748f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3731b98581f442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3731b98581f442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ed2b4b149b6c89b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ed2b4b149b6c89b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1c3db47d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1c3db47d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948d6ba2a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948d6ba2a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9c00e5d68aa1f7a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9c00e5d68aa1f7a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9c00e5d68aa1f7a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9c00e5d68aa1f7a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948d6ba2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948d6ba2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ed2b4b149b6c89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ed2b4b149b6c89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5e2e75ff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5e2e75ff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95e2e75ff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95e2e75ff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1c3db4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91c3db47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9c00e5d68aa1f7a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9c00e5d68aa1f7a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piegel.de/ausland/eugh-polen-verstoesst-mit-justizreform-von-2019-gegen-europaeisches-recht-a-92193896-a9e4-459a-84cc-477d2be27f06" TargetMode="External"/><Relationship Id="rId3" Type="http://schemas.openxmlformats.org/officeDocument/2006/relationships/hyperlink" Target="https://european-union.europa.eu/institutions-law-budget/institutions-and-bodies/search-all-eu-institutions-and-bodies/court-justice-european-union-cjeu_de" TargetMode="External"/><Relationship Id="rId7" Type="http://schemas.openxmlformats.org/officeDocument/2006/relationships/hyperlink" Target="https://www.coe.int/de/web/portal/organisation-des-egmr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bundesregierung.de/breg-de/schwerpunkte/europa/eugh-kurz-erklaert-353942" TargetMode="External"/><Relationship Id="rId11" Type="http://schemas.openxmlformats.org/officeDocument/2006/relationships/hyperlink" Target="https://www.ibau.de/akademie/glossar/gemeinschaftsrecht/" TargetMode="External"/><Relationship Id="rId5" Type="http://schemas.openxmlformats.org/officeDocument/2006/relationships/hyperlink" Target="https://de.wikipedia.org/wiki/Europ%C3%A4ischer_Gerichtshof" TargetMode="External"/><Relationship Id="rId10" Type="http://schemas.openxmlformats.org/officeDocument/2006/relationships/hyperlink" Target="https://www.youtube.com/watch?v=spHsApoOE-s" TargetMode="External"/><Relationship Id="rId4" Type="http://schemas.openxmlformats.org/officeDocument/2006/relationships/hyperlink" Target="https://curia.europa.eu/jcms/jcms/j_6/de/" TargetMode="External"/><Relationship Id="rId9" Type="http://schemas.openxmlformats.org/officeDocument/2006/relationships/hyperlink" Target="https://curia.europa.eu/jcms/upload/docs/application/pdf/2023-06/cp230089de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Europäischer Gerichtshof 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75" y="4616600"/>
            <a:ext cx="9144000" cy="4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VON KING LUKA UND KING STEF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Gerichtshof (als höhere Gericht)</a:t>
            </a:r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77900" cy="38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EU Recht vor nationalem Recht (Vorabentscheidungsverfahren)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Gemeinschaftsrecht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bsp. Verbraucherschutz und Rechte von Frauen im Arbeitsleben gestärkt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ohne Beschränkung in anderen EU Staaten studieren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öffnung der Märkte anderer EU-Mitgliedstaaten für weitere Produkte und Dienstleistungen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Rechte beim Reisen aufgebessert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dazu noch Gericht erster Instanz für EU-Beamtenrecht begründet (1988)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8750" y="256488"/>
            <a:ext cx="7126490" cy="463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0740" y="0"/>
            <a:ext cx="305326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Gericht</a:t>
            </a:r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1"/>
          </p:nvPr>
        </p:nvSpPr>
        <p:spPr>
          <a:xfrm>
            <a:off x="311706" y="1017725"/>
            <a:ext cx="57792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Aufgabe (zusammen mit dem Europäischen Gerichtshof) der </a:t>
            </a:r>
            <a:r>
              <a:rPr lang="de" u="sng"/>
              <a:t>Wahrung des Rechts</a:t>
            </a:r>
            <a:r>
              <a:rPr lang="de"/>
              <a:t> bei der Auslegung und Anwendung der </a:t>
            </a:r>
            <a:r>
              <a:rPr lang="de" u="sng"/>
              <a:t>Gründungsverträge</a:t>
            </a:r>
            <a:r>
              <a:rPr lang="de"/>
              <a:t> durch die </a:t>
            </a:r>
            <a:r>
              <a:rPr lang="de" u="sng"/>
              <a:t>Gemeinschaftsorgane</a:t>
            </a:r>
            <a:r>
              <a:rPr lang="de"/>
              <a:t> und die Mitgliedstaaten. In dieser Hinsicht ist das EuG für Klagen von natürlichen und juristischen Personen </a:t>
            </a:r>
            <a:r>
              <a:rPr lang="de" u="sng"/>
              <a:t>gegen Gemeinschaftsorgane</a:t>
            </a:r>
            <a:r>
              <a:rPr lang="de"/>
              <a:t> sowie für Rechtsmittel </a:t>
            </a:r>
            <a:r>
              <a:rPr lang="de" u="sng"/>
              <a:t>gegen Entscheidungen des Gerichts</a:t>
            </a:r>
            <a:r>
              <a:rPr lang="de"/>
              <a:t> für den öffentlichen Dienst zuständig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Wichtigsten Verfahrensarten beim EuGH</a:t>
            </a:r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- Art. 258 ff. bei AEUV (Vertrag über die Arbeitsweise der EU)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- Vertragsverletzungsverfahren (Art. 258 ff.)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- Nichtigkeitsklage (Art. 263 ff.)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- Vorabentscheidungsverfahren (Art. 267)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Vertragsverletzungsverfahren</a:t>
            </a:r>
            <a:endParaRPr/>
          </a:p>
        </p:txBody>
      </p:sp>
      <p:sp>
        <p:nvSpPr>
          <p:cNvPr id="138" name="Google Shape;138;p26"/>
          <p:cNvSpPr txBox="1">
            <a:spLocks noGrp="1"/>
          </p:cNvSpPr>
          <p:nvPr>
            <p:ph type="body" idx="1"/>
          </p:nvPr>
        </p:nvSpPr>
        <p:spPr>
          <a:xfrm>
            <a:off x="311700" y="1165192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- Vertragsverletzung von EU-Mitgliedstaaten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—&gt; Ein Mitgliedstaat setzt nicht oder nicht rechtzeitig eine Richtlinie um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- Einleitung durch EU Kommission oder eine Mitgliedstaat auf einen anderen Mitgliedstaat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- Kann zu finanziellen Sanktionen führen, wenn der Staat nach dem Urteil der Verpflichtungen immer noch nicht nachkommt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Nichtigkeitsklage </a:t>
            </a:r>
            <a:endParaRPr/>
          </a:p>
        </p:txBody>
      </p:sp>
      <p:sp>
        <p:nvSpPr>
          <p:cNvPr id="144" name="Google Shape;14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 - Einleitung von EuGH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 - Überprüfung der Rechtmäßigkeit der Rechtsakte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—&gt; von den Einrichtungen, Organen und einzelnen Mitgliedstaaten der EU</a:t>
            </a: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de"/>
              <a:t>EuGH kann die Rechtsakte aufheben, wenn die Rechtsakte gegen das Recht der EU verstößt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Vorabentscheidungsverfahren </a:t>
            </a:r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Macht ca. 50% der Verfahren des EuGH aus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Klärung der nationalen Gerichte der EU Mitgliedstaaten die Fragen zum EU-Recht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Soll die unterschiedliche Auslegung und Anwendung des EU-Rechts zu verhindern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Eine Einheitlichkeit verschaffen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Wie viel Macht hat das Europäische Gerichtshof?</a:t>
            </a:r>
            <a:endParaRPr/>
          </a:p>
        </p:txBody>
      </p:sp>
      <p:graphicFrame>
        <p:nvGraphicFramePr>
          <p:cNvPr id="156" name="Google Shape;156;p29"/>
          <p:cNvGraphicFramePr/>
          <p:nvPr/>
        </p:nvGraphicFramePr>
        <p:xfrm>
          <a:off x="311700" y="1017725"/>
          <a:ext cx="7670400" cy="3705804"/>
        </p:xfrm>
        <a:graphic>
          <a:graphicData uri="http://schemas.openxmlformats.org/drawingml/2006/table">
            <a:tbl>
              <a:tblPr>
                <a:noFill/>
                <a:tableStyleId>{8B72381B-D70A-4AEC-8192-EF81D012B9EB}</a:tableStyleId>
              </a:tblPr>
              <a:tblGrid>
                <a:gridCol w="383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3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89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EugH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/>
                        <a:t>Nationale Verfassungsgerichte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9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" sz="1800">
                          <a:solidFill>
                            <a:schemeClr val="dk2"/>
                          </a:solidFill>
                        </a:rPr>
                        <a:t>EuGH prüft, alles was die Institutionen der EU zu verantworten insbesondere EU-Grundrechtecharta </a:t>
                      </a:r>
                      <a:endParaRPr sz="18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800">
                          <a:solidFill>
                            <a:schemeClr val="dk2"/>
                          </a:solidFill>
                        </a:rPr>
                        <a:t>schutz der Bürgerinnen und Bürger durch EuGH, da man den nur sehr schwer verändern kann</a:t>
                      </a:r>
                      <a:endParaRPr sz="18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" sz="1800">
                          <a:solidFill>
                            <a:schemeClr val="dk2"/>
                          </a:solidFill>
                        </a:rPr>
                        <a:t>Bundesverfassungsgericht prüft alles, was die deutschen Hoheitsträger zu verantworten haben am Maßstab des Grundgesetzes 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Fazit</a:t>
            </a:r>
            <a:endParaRPr/>
          </a:p>
        </p:txBody>
      </p:sp>
      <p:sp>
        <p:nvSpPr>
          <p:cNvPr id="162" name="Google Shape;162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nationale Gerichte werden nicht entmachtet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es gibt ein Zusammenspiel von EuGH mit den nationalen Gerichten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Nationale Gericht nehmen veränderte Rolle ein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de" sz="1800">
                <a:solidFill>
                  <a:schemeClr val="dk2"/>
                </a:solidFill>
              </a:rPr>
              <a:t>Bekannte Gerichtsverfahren</a:t>
            </a:r>
            <a:endParaRPr/>
          </a:p>
        </p:txBody>
      </p:sp>
      <p:sp>
        <p:nvSpPr>
          <p:cNvPr id="168" name="Google Shape;168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-Polnische Justizreform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	-Disziplinarkammer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	-Millionen Geldstrafe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-Airbnb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	-Verbot Rechtens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-Israelische Siedler Siegel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	-Siegel Pflicht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9" name="Google Shape;1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3100" y="999313"/>
            <a:ext cx="5590901" cy="314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7750" y="-788918"/>
            <a:ext cx="9419500" cy="626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2100" y="1022350"/>
            <a:ext cx="6019800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. Quellenangaben</a:t>
            </a:r>
            <a:endParaRPr/>
          </a:p>
        </p:txBody>
      </p:sp>
      <p:sp>
        <p:nvSpPr>
          <p:cNvPr id="180" name="Google Shape;180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8323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3"/>
              </a:rPr>
              <a:t>https://european-union.europa.eu/institutions-law-budget/institutions-and-bodies/search-all-eu-institutions-and-bodies/court-justice-european-union-cjeu_de</a:t>
            </a:r>
            <a:r>
              <a:rPr lang="de"/>
              <a:t> (Abgerufen am 20.10.2023)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4"/>
              </a:rPr>
              <a:t>https://curia.europa.eu/jcms/jcms/j_6/de/ </a:t>
            </a:r>
            <a:r>
              <a:rPr lang="de"/>
              <a:t>(Abgerufen am 20.10.2023)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5"/>
              </a:rPr>
              <a:t>https://de.wikipedia.org/wiki/Europ%C3%A4ischer_Gerichtshof</a:t>
            </a:r>
            <a:r>
              <a:rPr lang="de"/>
              <a:t> (Abgerufen am 20.10.2023)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6"/>
              </a:rPr>
              <a:t>https://www.bundesregierung.de/breg-de/schwerpunkte/europa/eugh-kurz-erklaert-353942</a:t>
            </a:r>
            <a:r>
              <a:rPr lang="de"/>
              <a:t> (Abgerufen am 20.10.2023)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7"/>
              </a:rPr>
              <a:t>https://www.coe.int/de/web/portal/organisation-des-egmr</a:t>
            </a:r>
            <a:r>
              <a:rPr lang="de"/>
              <a:t> (Abgerufen am 20.10.2023)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8"/>
              </a:rPr>
              <a:t>https://www.spiegel.de/ausland/eugh-polen-verstoesst-mit-justizreform-von-2019-gegen-europaeisches-recht-a-92193896-a9e4-459a-84cc-477d2be27f06</a:t>
            </a:r>
            <a:r>
              <a:rPr lang="de"/>
              <a:t> (Abgerufen am 20.10.2023)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9"/>
              </a:rPr>
              <a:t>https://curia.europa.eu/jcms/upload/docs/application/pdf/2023-06/cp230089de.pdf</a:t>
            </a:r>
            <a:r>
              <a:rPr lang="de"/>
              <a:t> (Abgerufen am 20.10.2023)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10"/>
              </a:rPr>
              <a:t>https://www.youtube.com/watch?v=spHsApoOE-s</a:t>
            </a:r>
            <a:r>
              <a:rPr lang="de"/>
              <a:t> (Abgerufen am 20.10.2023)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11"/>
              </a:rPr>
              <a:t>https://www.ibau.de/akademie/glossar/gemeinschaftsrecht/</a:t>
            </a:r>
            <a:r>
              <a:rPr lang="de"/>
              <a:t> (Abgerufen am 20.10.2023)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 u="sng">
                <a:solidFill>
                  <a:schemeClr val="hlink"/>
                </a:solidFill>
                <a:hlinkClick r:id="rId9"/>
              </a:rPr>
              <a:t>https://curia.europa.eu/jcms/upload/docs/application/pdf/2023-06/cp230089de.pdf</a:t>
            </a:r>
            <a:r>
              <a:rPr lang="de"/>
              <a:t> (Abgerufen am 1.11.2023)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Inhaltsverzeichnis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434788" y="125877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Allgemeine Informationen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Geschichte des europäischen Gerichtshof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Aufgabe und Funktionsweise des europäischen Gerichtshofs (EuGH)?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Wichtige Verfahrensarten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In welchem Verhältnis steht diese Institution zu den anderen Institutionen?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Wie viel Macht hat das Europäische Gerichtshof?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Aktuellstes Gerichtsverfahren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Quellenangaben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3 Säulen der Europäischen Union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000" y="1017725"/>
            <a:ext cx="5564001" cy="40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/>
          <p:nvPr/>
        </p:nvSpPr>
        <p:spPr>
          <a:xfrm>
            <a:off x="5280525" y="2213725"/>
            <a:ext cx="1659900" cy="28755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/>
          <p:nvPr/>
        </p:nvSpPr>
        <p:spPr>
          <a:xfrm>
            <a:off x="3495275" y="4767250"/>
            <a:ext cx="19743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/>
              <a:t>Maastrichter Vertrag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Allgemeine Informationen</a:t>
            </a: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49500" cy="3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Dezentralisiert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Rechtsprechungsorgan der EU (Judikative)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Kontrollinstanz für EU-Recht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Einhaltung des Unionsrechts bei Mitgliedstaaten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3" y="1152475"/>
            <a:ext cx="4249375" cy="363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Geschichte des Europäischen Gerichtshof</a:t>
            </a:r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1952 - Gründung des EuGH durch Vertrag zur Gründung des EGKS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1953 - Beginn der Arbeit des EuGH. zunächst für Streitigkeiten innerhalb des EGKS- Vertrags zuständig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1957 - Zuständig für Streitigkeiten aufgrund der EWG, EAG und EURATOM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1989 - Gründung des Gerichts Erster Instanz → zur Entlastung des EuGH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Geschichte des Europäischen Gerichtshof</a:t>
            </a:r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2004 bis 2016 - Existenz des Gerichts für öff. Dienst und Rechtsstreitigkeiten zwischen der EU und ihren Bediensteten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2009 - Vertrag von Lissabon → EGKS Vertrag läuft aus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1999- Erste Frau, Fidelma Macken aus Irland, wird Richterin am EuGH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/>
              <a:t>2000- Erste deutsche Richterin, Ninon Colneric, wird am EuGH ernannt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Aufgabe und Funktionsweise des EuGH</a:t>
            </a: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9050" y="1017726"/>
            <a:ext cx="4145906" cy="4125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2575" y="1017725"/>
            <a:ext cx="2979725" cy="34034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Gerichtshof (als höhere Gericht)</a:t>
            </a: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311700" y="975175"/>
            <a:ext cx="8012700" cy="41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je ein Richter je Mitgliedstaat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nicht alle Richter befassen sich mit jedem Fall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in Kammern (3-5 Richter) unterteilt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große kammer 13 Richter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richter werden auf 6 jahre von den mitgliedstaaten ernannt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Anzahl der Richter zeigt wie schwierig ein Fall ist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von Generalanwälten unterstützt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Generalanwalt nimmt an Mündlichen Verhandlungen teil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schlägt in den Schlussanträgen ein unparteiische Lösung des Falls bevor sich die Richter entscheiden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weitere Aufgabe Fragen nationaler Gerichte zur Auslegung des Unionsrechts zu beantworten, damit alle nationalen Gerichte das Unionsrecht einheitlich anwenden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Rechtsstreitigkeiten entscheiden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879</Words>
  <Application>Microsoft Office PowerPoint</Application>
  <PresentationFormat>Bildschirmpräsentation (16:9)</PresentationFormat>
  <Paragraphs>109</Paragraphs>
  <Slides>21</Slides>
  <Notes>21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3" baseType="lpstr">
      <vt:lpstr>Arial</vt:lpstr>
      <vt:lpstr>Simple Light</vt:lpstr>
      <vt:lpstr>Europäischer Gerichtshof </vt:lpstr>
      <vt:lpstr>PowerPoint-Präsentation</vt:lpstr>
      <vt:lpstr>Inhaltsverzeichnis</vt:lpstr>
      <vt:lpstr>3 Säulen der Europäischen Union</vt:lpstr>
      <vt:lpstr>Allgemeine Informationen</vt:lpstr>
      <vt:lpstr>Geschichte des Europäischen Gerichtshof</vt:lpstr>
      <vt:lpstr>Geschichte des Europäischen Gerichtshof</vt:lpstr>
      <vt:lpstr>Aufgabe und Funktionsweise des EuGH</vt:lpstr>
      <vt:lpstr>Gerichtshof (als höhere Gericht)</vt:lpstr>
      <vt:lpstr>Gerichtshof (als höhere Gericht)</vt:lpstr>
      <vt:lpstr>PowerPoint-Präsentation</vt:lpstr>
      <vt:lpstr>Gericht</vt:lpstr>
      <vt:lpstr>Wichtigsten Verfahrensarten beim EuGH</vt:lpstr>
      <vt:lpstr>Vertragsverletzungsverfahren</vt:lpstr>
      <vt:lpstr>Nichtigkeitsklage </vt:lpstr>
      <vt:lpstr>Vorabentscheidungsverfahren </vt:lpstr>
      <vt:lpstr>Wie viel Macht hat das Europäische Gerichtshof?</vt:lpstr>
      <vt:lpstr>Fazit</vt:lpstr>
      <vt:lpstr>Bekannte Gerichtsverfahren</vt:lpstr>
      <vt:lpstr>PowerPoint-Präsentation</vt:lpstr>
      <vt:lpstr>. Quellenangaben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Luka Novakovic</cp:lastModifiedBy>
  <cp:revision>1</cp:revision>
  <dcterms:modified xsi:type="dcterms:W3CDTF">2025-01-29T21:11:39Z</dcterms:modified>
</cp:coreProperties>
</file>